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itchFamily="34" charset="0"/>
      <p:regular r:id="rId8"/>
      <p:bold r:id="rId9"/>
      <p:italic r:id="rId10"/>
      <p:boldItalic r:id="rId11"/>
    </p:embeddedFont>
    <p:embeddedFont>
      <p:font typeface="Montserrat Ultra-Bold" charset="0"/>
      <p:regular r:id="rId12"/>
    </p:embeddedFont>
    <p:embeddedFont>
      <p:font typeface="Source Sans Pro Bold" charset="0"/>
      <p:regular r:id="rId13"/>
    </p:embeddedFont>
    <p:embeddedFont>
      <p:font typeface="Source Sans Pro" charset="0"/>
      <p:regular r:id="rId14"/>
    </p:embeddedFont>
    <p:embeddedFont>
      <p:font typeface="Montserrat" charset="0"/>
      <p:regular r:id="rId15"/>
    </p:embeddedFont>
    <p:embeddedFont>
      <p:font typeface="Montserrat Bold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7" d="100"/>
          <a:sy n="27" d="100"/>
        </p:scale>
        <p:origin x="-93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00000">
            <a:off x="6998764" y="2998264"/>
            <a:ext cx="4290473" cy="4290473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-1287" y="1287"/>
            <a:ext cx="1608548" cy="160597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496226" y="0"/>
            <a:ext cx="2219497" cy="2682908"/>
          </a:xfrm>
          <a:custGeom>
            <a:avLst/>
            <a:gdLst/>
            <a:ahLst/>
            <a:cxnLst/>
            <a:rect l="l" t="t" r="r" b="b"/>
            <a:pathLst>
              <a:path w="2219497" h="2682908">
                <a:moveTo>
                  <a:pt x="0" y="0"/>
                </a:moveTo>
                <a:lnTo>
                  <a:pt x="2219497" y="0"/>
                </a:lnTo>
                <a:lnTo>
                  <a:pt x="2219497" y="2682908"/>
                </a:lnTo>
                <a:lnTo>
                  <a:pt x="0" y="2682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0966" y="804274"/>
            <a:ext cx="1930016" cy="773452"/>
          </a:xfrm>
          <a:custGeom>
            <a:avLst/>
            <a:gdLst/>
            <a:ahLst/>
            <a:cxnLst/>
            <a:rect l="l" t="t" r="r" b="b"/>
            <a:pathLst>
              <a:path w="1930016" h="773452">
                <a:moveTo>
                  <a:pt x="0" y="0"/>
                </a:moveTo>
                <a:lnTo>
                  <a:pt x="1930016" y="0"/>
                </a:lnTo>
                <a:lnTo>
                  <a:pt x="1930016" y="773452"/>
                </a:lnTo>
                <a:lnTo>
                  <a:pt x="0" y="773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077727"/>
            <a:ext cx="16230600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Montserrat Ultra-Bold"/>
              </a:rPr>
              <a:t>UNDERSTANDING CONSUMER NEEDS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5723" y="2972230"/>
            <a:ext cx="12168523" cy="988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8"/>
              </a:lnSpc>
              <a:spcBef>
                <a:spcPct val="0"/>
              </a:spcBef>
            </a:pPr>
            <a:r>
              <a:rPr lang="en-US" sz="5791">
                <a:solidFill>
                  <a:srgbClr val="FFFFFF"/>
                </a:solidFill>
                <a:latin typeface="Montserrat"/>
              </a:rPr>
              <a:t>TASK 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77390" y="8129697"/>
            <a:ext cx="873322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1004">
                <a:solidFill>
                  <a:srgbClr val="FFFFFF"/>
                </a:solidFill>
                <a:latin typeface="Source Sans Pro"/>
              </a:rPr>
              <a:t>SURYADEEP KHUNGAR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287" y="1287"/>
            <a:ext cx="1608548" cy="160597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901987" y="0"/>
            <a:ext cx="4386013" cy="10287000"/>
            <a:chOff x="0" y="0"/>
            <a:chExt cx="1600030" cy="3752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00029" cy="3752726"/>
            </a:xfrm>
            <a:custGeom>
              <a:avLst/>
              <a:gdLst/>
              <a:ahLst/>
              <a:cxnLst/>
              <a:rect l="l" t="t" r="r" b="b"/>
              <a:pathLst>
                <a:path w="1600029" h="3752726">
                  <a:moveTo>
                    <a:pt x="0" y="0"/>
                  </a:moveTo>
                  <a:lnTo>
                    <a:pt x="1600029" y="0"/>
                  </a:lnTo>
                  <a:lnTo>
                    <a:pt x="1600029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4242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196647" y="498475"/>
            <a:ext cx="4221040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242424"/>
                </a:solidFill>
                <a:latin typeface="Montserrat"/>
              </a:rPr>
              <a:t>SUB-TASK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22228" y="1637123"/>
            <a:ext cx="7169880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0"/>
              </a:lnSpc>
            </a:pPr>
            <a:r>
              <a:rPr lang="en-US" sz="5500">
                <a:solidFill>
                  <a:srgbClr val="266BF7"/>
                </a:solidFill>
                <a:latin typeface="Montserrat Ultra-Bold"/>
              </a:rPr>
              <a:t>KEY EVALUATION CRITERIA FOR CONSUMERS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9804" y="4494841"/>
            <a:ext cx="12254727" cy="546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158" lvl="1" indent="-283079">
              <a:lnSpc>
                <a:spcPts val="3671"/>
              </a:lnSpc>
              <a:buFont typeface="Arial"/>
              <a:buChar char="•"/>
            </a:pPr>
            <a:r>
              <a:rPr lang="en-US" sz="2622">
                <a:solidFill>
                  <a:srgbClr val="242424"/>
                </a:solidFill>
                <a:latin typeface="Source Sans Pro Bold"/>
              </a:rPr>
              <a:t>Average Monthly Cost</a:t>
            </a:r>
            <a:r>
              <a:rPr lang="en-US" sz="2622">
                <a:solidFill>
                  <a:srgbClr val="242424"/>
                </a:solidFill>
                <a:latin typeface="Source Sans Pro"/>
              </a:rPr>
              <a:t>: Mean and median monthly leasing costs from survey data.</a:t>
            </a:r>
          </a:p>
          <a:p>
            <a:pPr marL="566158" lvl="1" indent="-283079">
              <a:lnSpc>
                <a:spcPts val="3671"/>
              </a:lnSpc>
              <a:buFont typeface="Arial"/>
              <a:buChar char="•"/>
            </a:pPr>
            <a:r>
              <a:rPr lang="en-US" sz="2622">
                <a:solidFill>
                  <a:srgbClr val="242424"/>
                </a:solidFill>
                <a:latin typeface="Source Sans Pro Bold"/>
              </a:rPr>
              <a:t>Popular Device Choices: </a:t>
            </a:r>
            <a:r>
              <a:rPr lang="en-US" sz="2622">
                <a:solidFill>
                  <a:srgbClr val="242424"/>
                </a:solidFill>
                <a:latin typeface="Source Sans Pro"/>
              </a:rPr>
              <a:t>Most preferred devices among respondents.</a:t>
            </a:r>
          </a:p>
          <a:p>
            <a:pPr marL="566158" lvl="1" indent="-283079">
              <a:lnSpc>
                <a:spcPts val="3671"/>
              </a:lnSpc>
              <a:buFont typeface="Arial"/>
              <a:buChar char="•"/>
            </a:pPr>
            <a:r>
              <a:rPr lang="en-US" sz="2622">
                <a:solidFill>
                  <a:srgbClr val="242424"/>
                </a:solidFill>
                <a:latin typeface="Source Sans Pro Bold"/>
              </a:rPr>
              <a:t>Upgrade Frequency:</a:t>
            </a:r>
            <a:r>
              <a:rPr lang="en-US" sz="2622">
                <a:solidFill>
                  <a:srgbClr val="242424"/>
                </a:solidFill>
                <a:latin typeface="Source Sans Pro"/>
              </a:rPr>
              <a:t> Percentage of respondents interested in upgrading annually.</a:t>
            </a:r>
          </a:p>
          <a:p>
            <a:pPr marL="566158" lvl="1" indent="-283079">
              <a:lnSpc>
                <a:spcPts val="3671"/>
              </a:lnSpc>
              <a:buFont typeface="Arial"/>
              <a:buChar char="•"/>
            </a:pPr>
            <a:r>
              <a:rPr lang="en-US" sz="2622">
                <a:solidFill>
                  <a:srgbClr val="242424"/>
                </a:solidFill>
                <a:latin typeface="Source Sans Pro Bold"/>
              </a:rPr>
              <a:t>Satisfaction with Coverage</a:t>
            </a:r>
            <a:r>
              <a:rPr lang="en-US" sz="2622">
                <a:solidFill>
                  <a:srgbClr val="242424"/>
                </a:solidFill>
                <a:latin typeface="Source Sans Pro"/>
              </a:rPr>
              <a:t>: Ratings and feedback regarding network coverage satisfaction.</a:t>
            </a:r>
          </a:p>
          <a:p>
            <a:pPr marL="566158" lvl="1" indent="-283079">
              <a:lnSpc>
                <a:spcPts val="3671"/>
              </a:lnSpc>
              <a:buFont typeface="Arial"/>
              <a:buChar char="•"/>
            </a:pPr>
            <a:r>
              <a:rPr lang="en-US" sz="2622">
                <a:solidFill>
                  <a:srgbClr val="242424"/>
                </a:solidFill>
                <a:latin typeface="Source Sans Pro Bold"/>
              </a:rPr>
              <a:t>Contract Length Preferences:</a:t>
            </a:r>
            <a:r>
              <a:rPr lang="en-US" sz="2622">
                <a:solidFill>
                  <a:srgbClr val="242424"/>
                </a:solidFill>
                <a:latin typeface="Source Sans Pro"/>
              </a:rPr>
              <a:t> Percentage of respondents favoring shorter contract durations.</a:t>
            </a:r>
          </a:p>
          <a:p>
            <a:pPr marL="566158" lvl="1" indent="-283079">
              <a:lnSpc>
                <a:spcPts val="3671"/>
              </a:lnSpc>
              <a:buFont typeface="Arial"/>
              <a:buChar char="•"/>
            </a:pPr>
            <a:r>
              <a:rPr lang="en-US" sz="2622">
                <a:solidFill>
                  <a:srgbClr val="242424"/>
                </a:solidFill>
                <a:latin typeface="Source Sans Pro Bold"/>
              </a:rPr>
              <a:t>Preferred Data and Call Plans: </a:t>
            </a:r>
            <a:r>
              <a:rPr lang="en-US" sz="2622">
                <a:solidFill>
                  <a:srgbClr val="242424"/>
                </a:solidFill>
                <a:latin typeface="Source Sans Pro"/>
              </a:rPr>
              <a:t>Most popular data and call plan preferences.</a:t>
            </a:r>
          </a:p>
          <a:p>
            <a:pPr marL="566158" lvl="1" indent="-283079">
              <a:lnSpc>
                <a:spcPts val="3671"/>
              </a:lnSpc>
              <a:buFont typeface="Arial"/>
              <a:buChar char="•"/>
            </a:pPr>
            <a:r>
              <a:rPr lang="en-US" sz="2622">
                <a:solidFill>
                  <a:srgbClr val="242424"/>
                </a:solidFill>
                <a:latin typeface="Source Sans Pro Bold"/>
              </a:rPr>
              <a:t>Customer Service Ratings:</a:t>
            </a:r>
            <a:r>
              <a:rPr lang="en-US" sz="2622">
                <a:solidFill>
                  <a:srgbClr val="242424"/>
                </a:solidFill>
                <a:latin typeface="Source Sans Pro"/>
              </a:rPr>
              <a:t> Satisfaction ratings with customer service interactions.</a:t>
            </a:r>
          </a:p>
          <a:p>
            <a:pPr marL="566158" lvl="1" indent="-283079">
              <a:lnSpc>
                <a:spcPts val="3671"/>
              </a:lnSpc>
              <a:spcBef>
                <a:spcPct val="0"/>
              </a:spcBef>
              <a:buFont typeface="Arial"/>
              <a:buChar char="•"/>
            </a:pPr>
            <a:r>
              <a:rPr lang="en-US" sz="2622">
                <a:solidFill>
                  <a:srgbClr val="242424"/>
                </a:solidFill>
                <a:latin typeface="Source Sans Pro Bold"/>
              </a:rPr>
              <a:t>Interest in Additional Benefits</a:t>
            </a:r>
            <a:r>
              <a:rPr lang="en-US" sz="2622">
                <a:solidFill>
                  <a:srgbClr val="242424"/>
                </a:solidFill>
                <a:latin typeface="Source Sans Pro"/>
              </a:rPr>
              <a:t>: Percentage of respondents interested in extra perks.</a:t>
            </a:r>
          </a:p>
          <a:p>
            <a:pPr>
              <a:lnSpc>
                <a:spcPts val="3671"/>
              </a:lnSpc>
              <a:spcBef>
                <a:spcPct val="0"/>
              </a:spcBef>
            </a:pPr>
            <a:endParaRPr lang="en-US" sz="2622">
              <a:solidFill>
                <a:srgbClr val="242424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86367"/>
            <a:chOff x="0" y="0"/>
            <a:chExt cx="24384000" cy="251515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2266" b="42266"/>
            <a:stretch>
              <a:fillRect/>
            </a:stretch>
          </p:blipFill>
          <p:spPr>
            <a:xfrm>
              <a:off x="0" y="0"/>
              <a:ext cx="24384000" cy="251515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-35581" y="35581"/>
            <a:ext cx="1886367" cy="1815204"/>
            <a:chOff x="0" y="0"/>
            <a:chExt cx="7446735" cy="71658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46735" cy="7165808"/>
            </a:xfrm>
            <a:custGeom>
              <a:avLst/>
              <a:gdLst/>
              <a:ahLst/>
              <a:cxnLst/>
              <a:rect l="l" t="t" r="r" b="b"/>
              <a:pathLst>
                <a:path w="7446735" h="7165808">
                  <a:moveTo>
                    <a:pt x="7446735" y="7165808"/>
                  </a:moveTo>
                  <a:lnTo>
                    <a:pt x="0" y="7165808"/>
                  </a:lnTo>
                  <a:lnTo>
                    <a:pt x="0" y="0"/>
                  </a:lnTo>
                  <a:lnTo>
                    <a:pt x="7446735" y="7165808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8886" y="5057775"/>
            <a:ext cx="6745406" cy="83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2"/>
              </a:lnSpc>
              <a:spcBef>
                <a:spcPct val="0"/>
              </a:spcBef>
            </a:pPr>
            <a:r>
              <a:rPr lang="en-US" sz="4980">
                <a:solidFill>
                  <a:srgbClr val="242424"/>
                </a:solidFill>
                <a:latin typeface="Montserrat"/>
              </a:rPr>
              <a:t>SUB-TASK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8886" y="6435468"/>
            <a:ext cx="5559770" cy="256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2"/>
              </a:lnSpc>
              <a:spcBef>
                <a:spcPct val="0"/>
              </a:spcBef>
            </a:pPr>
            <a:r>
              <a:rPr lang="en-US" sz="4880">
                <a:solidFill>
                  <a:srgbClr val="266BF7"/>
                </a:solidFill>
                <a:latin typeface="Montserrat Ultra-Bold"/>
              </a:rPr>
              <a:t>TARGET SEGMENT IDENTIFICATION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96712" y="2093856"/>
            <a:ext cx="11591288" cy="880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5203" lvl="1" indent="-217601">
              <a:lnSpc>
                <a:spcPts val="2822"/>
              </a:lnSpc>
              <a:buFont typeface="Arial"/>
              <a:buChar char="•"/>
            </a:pPr>
            <a:r>
              <a:rPr lang="en-US" sz="2015">
                <a:solidFill>
                  <a:srgbClr val="000000"/>
                </a:solidFill>
                <a:latin typeface="Source Sans Pro Bold"/>
              </a:rPr>
              <a:t>AGE PREFERENCE: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63% belOW 30 KEEN ON LEASING, UPGRADING EVERY 12 MONTHS.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28% ABOVE 30 EXPRESS LEASING INTEREST.</a:t>
            </a:r>
          </a:p>
          <a:p>
            <a:pPr marL="435203" lvl="1" indent="-217601">
              <a:lnSpc>
                <a:spcPts val="2822"/>
              </a:lnSpc>
              <a:spcBef>
                <a:spcPct val="0"/>
              </a:spcBef>
              <a:buFont typeface="Arial"/>
              <a:buChar char="•"/>
            </a:pPr>
            <a:r>
              <a:rPr lang="en-US" sz="2015">
                <a:solidFill>
                  <a:srgbClr val="000000"/>
                </a:solidFill>
                <a:latin typeface="Source Sans Pro Bold"/>
              </a:rPr>
              <a:t>UPGRADE BEHAVIOR: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48% UPGRADE EVERY 24 MONTHS.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26% UPGRADE EVERY 36 MONTHS OR MORE.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26% PREFER UPGRADING EVERY 12 MONTHS.</a:t>
            </a:r>
          </a:p>
          <a:p>
            <a:pPr marL="435203" lvl="1" indent="-217601">
              <a:lnSpc>
                <a:spcPts val="2822"/>
              </a:lnSpc>
              <a:spcBef>
                <a:spcPct val="0"/>
              </a:spcBef>
              <a:buFont typeface="Arial"/>
              <a:buChar char="•"/>
            </a:pPr>
            <a:r>
              <a:rPr lang="en-US" sz="2015">
                <a:solidFill>
                  <a:srgbClr val="000000"/>
                </a:solidFill>
                <a:latin typeface="Source Sans Pro Bold"/>
              </a:rPr>
              <a:t>DESIRE FOR MORE FREQUENT UPGRADES: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71% OF 24+ MONTHS UPGRADERS WANT MORE FREQUENT UPGRADES WITHOUT EXTRA COST.</a:t>
            </a:r>
          </a:p>
          <a:p>
            <a:pPr marL="435203" lvl="1" indent="-217601">
              <a:lnSpc>
                <a:spcPts val="2822"/>
              </a:lnSpc>
              <a:spcBef>
                <a:spcPct val="0"/>
              </a:spcBef>
              <a:buFont typeface="Arial"/>
              <a:buChar char="•"/>
            </a:pPr>
            <a:r>
              <a:rPr lang="en-US" sz="2015">
                <a:solidFill>
                  <a:srgbClr val="000000"/>
                </a:solidFill>
                <a:latin typeface="Source Sans Pro Bold"/>
              </a:rPr>
              <a:t>UPFRONT COST SENSITIVITY: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46% WON'T PAY &gt; $500 UPFRONT FOR A NEW PHONE.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60% PRIORITIZE UPFRONT COST IN PHONE DECISIONS.</a:t>
            </a:r>
          </a:p>
          <a:p>
            <a:pPr marL="435203" lvl="1" indent="-217601">
              <a:lnSpc>
                <a:spcPts val="2822"/>
              </a:lnSpc>
              <a:spcBef>
                <a:spcPct val="0"/>
              </a:spcBef>
              <a:buFont typeface="Arial"/>
              <a:buChar char="•"/>
            </a:pPr>
            <a:r>
              <a:rPr lang="en-US" sz="2015">
                <a:solidFill>
                  <a:srgbClr val="000000"/>
                </a:solidFill>
                <a:latin typeface="Source Sans Pro Bold"/>
              </a:rPr>
              <a:t>TRADE-IN BEHAVIOR: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58% USUALLY TRADE IN PHONES WHEN UPGRADING.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32% KEEP OLD PHONES.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10% UNSURE OR DEPENDS.</a:t>
            </a:r>
          </a:p>
          <a:p>
            <a:pPr marL="435203" lvl="1" indent="-217601">
              <a:lnSpc>
                <a:spcPts val="2822"/>
              </a:lnSpc>
              <a:spcBef>
                <a:spcPct val="0"/>
              </a:spcBef>
              <a:buFont typeface="Arial"/>
              <a:buChar char="•"/>
            </a:pPr>
            <a:r>
              <a:rPr lang="en-US" sz="2015">
                <a:solidFill>
                  <a:srgbClr val="000000"/>
                </a:solidFill>
                <a:latin typeface="Source Sans Pro Bold"/>
              </a:rPr>
              <a:t>TELCO PROVIDER LOYALTY: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18% SWITCH FOR &lt;10% SAVINGS.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45% CONSIDER SWITCHING FOR 10-20% SAVINGS.</a:t>
            </a:r>
          </a:p>
          <a:p>
            <a:pPr marL="435203" lvl="1" indent="-217601">
              <a:lnSpc>
                <a:spcPts val="2822"/>
              </a:lnSpc>
              <a:spcBef>
                <a:spcPct val="0"/>
              </a:spcBef>
              <a:buFont typeface="Arial"/>
              <a:buChar char="•"/>
            </a:pPr>
            <a:r>
              <a:rPr lang="en-US" sz="2015">
                <a:solidFill>
                  <a:srgbClr val="000000"/>
                </a:solidFill>
                <a:latin typeface="Source Sans Pro Bold"/>
              </a:rPr>
              <a:t>INSURANCE HABITS</a:t>
            </a:r>
            <a:r>
              <a:rPr lang="en-US" sz="2015">
                <a:solidFill>
                  <a:srgbClr val="000000"/>
                </a:solidFill>
                <a:latin typeface="Source Sans Pro"/>
              </a:rPr>
              <a:t>: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92% NEVER BOUGHT HANDSET INSURANCE.</a:t>
            </a:r>
          </a:p>
          <a:p>
            <a:pPr marL="435203" lvl="1" indent="-217601">
              <a:lnSpc>
                <a:spcPts val="2822"/>
              </a:lnSpc>
              <a:spcBef>
                <a:spcPct val="0"/>
              </a:spcBef>
              <a:buFont typeface="Arial"/>
              <a:buChar char="•"/>
            </a:pPr>
            <a:r>
              <a:rPr lang="en-US" sz="2015">
                <a:solidFill>
                  <a:srgbClr val="000000"/>
                </a:solidFill>
                <a:latin typeface="Source Sans Pro Bold"/>
              </a:rPr>
              <a:t>REPLACEMENT DUE TO DAMAGE:</a:t>
            </a:r>
          </a:p>
          <a:p>
            <a:pPr marL="870405" lvl="2" indent="-290135">
              <a:lnSpc>
                <a:spcPts val="2822"/>
              </a:lnSpc>
              <a:spcBef>
                <a:spcPct val="0"/>
              </a:spcBef>
              <a:buFont typeface="Arial"/>
              <a:buChar char="⚬"/>
            </a:pPr>
            <a:r>
              <a:rPr lang="en-US" sz="2015">
                <a:solidFill>
                  <a:srgbClr val="000000"/>
                </a:solidFill>
                <a:latin typeface="Source Sans Pro"/>
              </a:rPr>
              <a:t>38% REPLACED HANDSETS BEFORE CONTRACT COMPLETION DUE TO DAMAGE.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endParaRPr lang="en-US" sz="2015">
              <a:solidFill>
                <a:srgbClr val="000000"/>
              </a:solidFill>
              <a:latin typeface="Source Sans Pro"/>
            </a:endParaRPr>
          </a:p>
          <a:p>
            <a:pPr>
              <a:lnSpc>
                <a:spcPts val="2822"/>
              </a:lnSpc>
              <a:spcBef>
                <a:spcPct val="0"/>
              </a:spcBef>
            </a:pPr>
            <a:endParaRPr lang="en-US" sz="2015">
              <a:solidFill>
                <a:srgbClr val="000000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287" y="1287"/>
            <a:ext cx="1608548" cy="160597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983516" y="3827313"/>
            <a:ext cx="4320968" cy="5126223"/>
            <a:chOff x="0" y="0"/>
            <a:chExt cx="1752821" cy="20794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52821" cy="2079477"/>
            </a:xfrm>
            <a:custGeom>
              <a:avLst/>
              <a:gdLst/>
              <a:ahLst/>
              <a:cxnLst/>
              <a:rect l="l" t="t" r="r" b="b"/>
              <a:pathLst>
                <a:path w="1752821" h="2079477">
                  <a:moveTo>
                    <a:pt x="0" y="0"/>
                  </a:moveTo>
                  <a:lnTo>
                    <a:pt x="1752821" y="0"/>
                  </a:lnTo>
                  <a:lnTo>
                    <a:pt x="1752821" y="2079477"/>
                  </a:lnTo>
                  <a:lnTo>
                    <a:pt x="0" y="2079477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82704" y="6342800"/>
            <a:ext cx="2922592" cy="245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Tech-savvy, value frequent upgrades, cost-conscious upfront.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49225" y="4350662"/>
            <a:ext cx="3775096" cy="14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  <a:spcBef>
                <a:spcPct val="0"/>
              </a:spcBef>
            </a:pPr>
            <a:r>
              <a:rPr lang="en-US" sz="4321">
                <a:solidFill>
                  <a:srgbClr val="FFFFFF"/>
                </a:solidFill>
                <a:latin typeface="Source Sans Pro Bold"/>
              </a:rPr>
              <a:t>BEHAVIORAL TRAITS</a:t>
            </a:r>
          </a:p>
        </p:txBody>
      </p:sp>
      <p:sp>
        <p:nvSpPr>
          <p:cNvPr id="8" name="AutoShape 8"/>
          <p:cNvSpPr/>
          <p:nvPr/>
        </p:nvSpPr>
        <p:spPr>
          <a:xfrm>
            <a:off x="7520940" y="6120007"/>
            <a:ext cx="324612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2705289" y="4218197"/>
            <a:ext cx="3897154" cy="4344456"/>
            <a:chOff x="0" y="0"/>
            <a:chExt cx="1752821" cy="19540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52821" cy="1954004"/>
            </a:xfrm>
            <a:custGeom>
              <a:avLst/>
              <a:gdLst/>
              <a:ahLst/>
              <a:cxnLst/>
              <a:rect l="l" t="t" r="r" b="b"/>
              <a:pathLst>
                <a:path w="1752821" h="1954004">
                  <a:moveTo>
                    <a:pt x="0" y="0"/>
                  </a:moveTo>
                  <a:lnTo>
                    <a:pt x="1752821" y="0"/>
                  </a:lnTo>
                  <a:lnTo>
                    <a:pt x="1752821" y="1954004"/>
                  </a:lnTo>
                  <a:lnTo>
                    <a:pt x="0" y="1954004"/>
                  </a:lnTo>
                  <a:close/>
                </a:path>
              </a:pathLst>
            </a:custGeom>
            <a:solidFill>
              <a:srgbClr val="24242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685557" y="4218197"/>
            <a:ext cx="3897154" cy="4344456"/>
            <a:chOff x="0" y="0"/>
            <a:chExt cx="1752821" cy="19540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2821" cy="1954004"/>
            </a:xfrm>
            <a:custGeom>
              <a:avLst/>
              <a:gdLst/>
              <a:ahLst/>
              <a:cxnLst/>
              <a:rect l="l" t="t" r="r" b="b"/>
              <a:pathLst>
                <a:path w="1752821" h="1954004">
                  <a:moveTo>
                    <a:pt x="0" y="0"/>
                  </a:moveTo>
                  <a:lnTo>
                    <a:pt x="1752821" y="0"/>
                  </a:lnTo>
                  <a:lnTo>
                    <a:pt x="1752821" y="1954004"/>
                  </a:lnTo>
                  <a:lnTo>
                    <a:pt x="0" y="1954004"/>
                  </a:lnTo>
                  <a:close/>
                </a:path>
              </a:pathLst>
            </a:custGeom>
            <a:solidFill>
              <a:srgbClr val="242424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375220" y="6520821"/>
            <a:ext cx="2557291" cy="1607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FFFFFF"/>
                </a:solidFill>
                <a:latin typeface="Montserrat"/>
              </a:rPr>
              <a:t>Primarily &lt;30 age group.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28335" y="4786291"/>
            <a:ext cx="3651062" cy="66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7"/>
              </a:lnSpc>
              <a:spcBef>
                <a:spcPct val="0"/>
              </a:spcBef>
            </a:pPr>
            <a:r>
              <a:rPr lang="en-US" sz="3897">
                <a:solidFill>
                  <a:srgbClr val="FFFFFF"/>
                </a:solidFill>
                <a:latin typeface="Source Sans Pro Bold"/>
              </a:rPr>
              <a:t>DEMOGRAPHICS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3190001" y="6120007"/>
            <a:ext cx="292773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2275539" y="6338894"/>
            <a:ext cx="2717191" cy="198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  <a:spcBef>
                <a:spcPct val="0"/>
              </a:spcBef>
            </a:pPr>
            <a:r>
              <a:rPr lang="en-US" sz="1903">
                <a:solidFill>
                  <a:srgbClr val="FFFFFF"/>
                </a:solidFill>
                <a:latin typeface="Montserrat"/>
              </a:rPr>
              <a:t>Prefer shorter upgrade cycles, minimal upfront costs, open to provider switching for significant savings.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31723" y="4786291"/>
            <a:ext cx="3404823" cy="66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7"/>
              </a:lnSpc>
              <a:spcBef>
                <a:spcPct val="0"/>
              </a:spcBef>
            </a:pPr>
            <a:r>
              <a:rPr lang="en-US" sz="3897">
                <a:solidFill>
                  <a:srgbClr val="FFFFFF"/>
                </a:solidFill>
                <a:latin typeface="Source Sans Pro Bold"/>
              </a:rPr>
              <a:t>PREFERENCES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2170269" y="6057531"/>
            <a:ext cx="292773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3584081" y="1285107"/>
            <a:ext cx="1130538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42424"/>
                </a:solidFill>
                <a:latin typeface="Montserrat"/>
              </a:rPr>
              <a:t>TARGET SEGMENT PROFILE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343" y="1343"/>
            <a:ext cx="1678291" cy="167560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31901" y="4092125"/>
            <a:ext cx="10316873" cy="41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5" lvl="1" indent="-259078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 Bold"/>
              </a:rPr>
              <a:t>Introducing a Premium Device Tier: </a:t>
            </a:r>
            <a:r>
              <a:rPr lang="en-US" sz="2399">
                <a:solidFill>
                  <a:srgbClr val="FFFFFF"/>
                </a:solidFill>
                <a:latin typeface="Montserrat"/>
              </a:rPr>
              <a:t>Offer high-end and the latest devices to cater to the preferences of tech enthusiasts.</a:t>
            </a:r>
          </a:p>
          <a:p>
            <a:pPr marL="518155" lvl="1" indent="-259078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 Bold"/>
              </a:rPr>
              <a:t>Flexible Upgrade Options</a:t>
            </a:r>
            <a:r>
              <a:rPr lang="en-US" sz="2399">
                <a:solidFill>
                  <a:srgbClr val="FFFFFF"/>
                </a:solidFill>
                <a:latin typeface="Montserrat"/>
              </a:rPr>
              <a:t>: Provide more flexible upgrade options, allowing customers to upgrade devices even more frequently, perhaps every 6 months.</a:t>
            </a:r>
          </a:p>
          <a:p>
            <a:pPr marL="518155" lvl="1" indent="-259078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 Bold"/>
              </a:rPr>
              <a:t>Customizable Data and Call Plans</a:t>
            </a:r>
            <a:r>
              <a:rPr lang="en-US" sz="2399">
                <a:solidFill>
                  <a:srgbClr val="FFFFFF"/>
                </a:solidFill>
                <a:latin typeface="Montserrat"/>
              </a:rPr>
              <a:t>: Allow customers to tailor their plans based on individual data and call usage patterns.</a:t>
            </a:r>
          </a:p>
          <a:p>
            <a:pPr marL="518155" lvl="1" indent="-259078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 Bold"/>
              </a:rPr>
              <a:t>Shorter Contract Durations</a:t>
            </a:r>
            <a:r>
              <a:rPr lang="en-US" sz="2399">
                <a:solidFill>
                  <a:srgbClr val="FFFFFF"/>
                </a:solidFill>
                <a:latin typeface="Montserrat"/>
              </a:rPr>
              <a:t>: Offer shorter leasing contract durations to align with the preferences of the target segment.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74451" y="8479788"/>
            <a:ext cx="10831772" cy="77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Source Sans Pro Bold"/>
              </a:rPr>
              <a:t>Product Name: The GadgetSwap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74415" y="1219647"/>
            <a:ext cx="1415763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Montserrat Bold"/>
              </a:rPr>
              <a:t>RECOMMENDATIONS FOR ATTRACTIVENESS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7372" y="216670"/>
            <a:ext cx="3885930" cy="81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92"/>
              </a:lnSpc>
              <a:spcBef>
                <a:spcPct val="0"/>
              </a:spcBef>
            </a:pPr>
            <a:r>
              <a:rPr lang="en-US" sz="4780">
                <a:solidFill>
                  <a:srgbClr val="FFFFFF"/>
                </a:solidFill>
                <a:latin typeface="Montserrat"/>
              </a:rPr>
              <a:t>SUB-TASK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287" y="1287"/>
            <a:ext cx="1608548" cy="160597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66BF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92484" y="1682301"/>
            <a:ext cx="14703032" cy="6922398"/>
            <a:chOff x="0" y="0"/>
            <a:chExt cx="19604043" cy="922986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18612" b="18612"/>
            <a:stretch>
              <a:fillRect/>
            </a:stretch>
          </p:blipFill>
          <p:spPr>
            <a:xfrm>
              <a:off x="0" y="0"/>
              <a:ext cx="19604043" cy="922986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719311" y="3348054"/>
            <a:ext cx="10849379" cy="3590892"/>
            <a:chOff x="0" y="0"/>
            <a:chExt cx="4401102" cy="14566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1102" cy="1456662"/>
            </a:xfrm>
            <a:custGeom>
              <a:avLst/>
              <a:gdLst/>
              <a:ahLst/>
              <a:cxnLst/>
              <a:rect l="l" t="t" r="r" b="b"/>
              <a:pathLst>
                <a:path w="4401102" h="1456662">
                  <a:moveTo>
                    <a:pt x="0" y="0"/>
                  </a:moveTo>
                  <a:lnTo>
                    <a:pt x="4401102" y="0"/>
                  </a:lnTo>
                  <a:lnTo>
                    <a:pt x="4401102" y="1456662"/>
                  </a:lnTo>
                  <a:lnTo>
                    <a:pt x="0" y="1456662"/>
                  </a:lnTo>
                  <a:close/>
                </a:path>
              </a:pathLst>
            </a:custGeom>
            <a:solidFill>
              <a:srgbClr val="266BF7">
                <a:alpha val="84706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719311" y="4150705"/>
            <a:ext cx="10849379" cy="179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89"/>
              </a:lnSpc>
              <a:spcBef>
                <a:spcPct val="0"/>
              </a:spcBef>
            </a:pPr>
            <a:r>
              <a:rPr lang="en-US" sz="10563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 rot="5400000">
            <a:off x="-1287" y="1287"/>
            <a:ext cx="1608548" cy="1605974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3712581" y="3348054"/>
            <a:ext cx="1258206" cy="1520908"/>
          </a:xfrm>
          <a:custGeom>
            <a:avLst/>
            <a:gdLst/>
            <a:ahLst/>
            <a:cxnLst/>
            <a:rect l="l" t="t" r="r" b="b"/>
            <a:pathLst>
              <a:path w="1258206" h="1520908">
                <a:moveTo>
                  <a:pt x="0" y="0"/>
                </a:moveTo>
                <a:lnTo>
                  <a:pt x="1258205" y="0"/>
                </a:lnTo>
                <a:lnTo>
                  <a:pt x="1258205" y="1520908"/>
                </a:lnTo>
                <a:lnTo>
                  <a:pt x="0" y="1520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59179" y="3721782"/>
            <a:ext cx="965008" cy="386726"/>
          </a:xfrm>
          <a:custGeom>
            <a:avLst/>
            <a:gdLst/>
            <a:ahLst/>
            <a:cxnLst/>
            <a:rect l="l" t="t" r="r" b="b"/>
            <a:pathLst>
              <a:path w="965008" h="386726">
                <a:moveTo>
                  <a:pt x="0" y="0"/>
                </a:moveTo>
                <a:lnTo>
                  <a:pt x="965008" y="0"/>
                </a:lnTo>
                <a:lnTo>
                  <a:pt x="965008" y="386726"/>
                </a:lnTo>
                <a:lnTo>
                  <a:pt x="0" y="386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423</Words>
  <Application>Microsoft Office PowerPoint</Application>
  <PresentationFormat>Custom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Montserrat Ultra-Bold</vt:lpstr>
      <vt:lpstr>Source Sans Pro Bold</vt:lpstr>
      <vt:lpstr>Source Sans Pro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Professional Marketing Strategy Presentation</dc:title>
  <dc:creator>Suryadeep Khungar</dc:creator>
  <cp:lastModifiedBy>user</cp:lastModifiedBy>
  <cp:revision>2</cp:revision>
  <dcterms:created xsi:type="dcterms:W3CDTF">2006-08-16T00:00:00Z</dcterms:created>
  <dcterms:modified xsi:type="dcterms:W3CDTF">2024-01-31T17:01:03Z</dcterms:modified>
  <dc:identifier>DAF7diHWlKc</dc:identifier>
</cp:coreProperties>
</file>